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bewchabbacc/pointers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l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287" y="1864518"/>
            <a:ext cx="9037054" cy="6024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636246" y="392468"/>
            <a:ext cx="10968076" cy="1350455"/>
          </a:xfrm>
          <a:prstGeom prst="rect">
            <a:avLst/>
          </a:prstGeom>
        </p:spPr>
        <p:txBody>
          <a:bodyPr/>
          <a:lstStyle>
            <a:lvl1pPr defTabSz="554990">
              <a:defRPr sz="684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40">
                <a:solidFill>
                  <a:srgbClr val="FFFFFF"/>
                </a:solidFill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rPr>
              <a:t>Pointers and Memory in C++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472598" y="8010677"/>
            <a:ext cx="9325040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beginner’s guide - by Steven Gabarró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Get the address of the variable var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type&amp; 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Used in function declarations to specify var is sent by reference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f(int&amp; var) { … }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var1 &amp; var2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Binary “and” operation between two variables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expr1 &amp;&amp; expr2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Logical “and” between two expressions</a:t>
            </a:r>
          </a:p>
        </p:txBody>
      </p:sp>
      <p:sp>
        <p:nvSpPr>
          <p:cNvPr id="73" name="Shape 73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NOT to do…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&amp;&amp;var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This would mean get the address of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In reality it’s nonsense!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2" marL="653415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Note: This is not the same as the &amp;&amp; used in the C++11 “move” operator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*(&amp;var)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 would mean dereference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That’s silly, just use var…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(int*)5;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While technically possible, this would mean that pi is now a pointer to the memory address 5!!! This would result in unpredictable code, and luckily most compilers will warn you about it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Dereferencing a Bad pointer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Returning the address of a Stack variable (compilers will complain about it)</a:t>
            </a:r>
          </a:p>
        </p:txBody>
      </p:sp>
      <p:sp>
        <p:nvSpPr>
          <p:cNvPr id="77" name="Shape 7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1"/>
          <p:cNvGrpSpPr/>
          <p:nvPr/>
        </p:nvGrpSpPr>
        <p:grpSpPr>
          <a:xfrm>
            <a:off x="231058" y="2910411"/>
            <a:ext cx="8302122" cy="6571989"/>
            <a:chOff x="-190500" y="-190499"/>
            <a:chExt cx="8302121" cy="6571987"/>
          </a:xfrm>
        </p:grpSpPr>
        <p:pic>
          <p:nvPicPr>
            <p:cNvPr id="80" name="Screen Shot 2015-09-25 at 12.30.13 AM.png"/>
            <p:cNvPicPr/>
            <p:nvPr/>
          </p:nvPicPr>
          <p:blipFill>
            <a:blip r:embed="rId2">
              <a:extLst/>
            </a:blip>
            <a:srcRect l="0" t="35" r="0" b="35"/>
            <a:stretch>
              <a:fillRect/>
            </a:stretch>
          </p:blipFill>
          <p:spPr>
            <a:xfrm>
              <a:off x="0" y="0"/>
              <a:ext cx="7921122" cy="61655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8302121" cy="6571988"/>
            </a:xfrm>
            <a:prstGeom prst="rect">
              <a:avLst/>
            </a:prstGeom>
            <a:effectLst/>
          </p:spPr>
        </p:pic>
      </p:grpSp>
      <p:sp>
        <p:nvSpPr>
          <p:cNvPr id="82" name="Shape 82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85" name="Group 85"/>
          <p:cNvGrpSpPr/>
          <p:nvPr/>
        </p:nvGrpSpPr>
        <p:grpSpPr>
          <a:xfrm>
            <a:off x="2928175" y="674442"/>
            <a:ext cx="9991977" cy="3794149"/>
            <a:chOff x="-190500" y="-190499"/>
            <a:chExt cx="9991975" cy="3794148"/>
          </a:xfrm>
        </p:grpSpPr>
        <p:pic>
          <p:nvPicPr>
            <p:cNvPr id="84" name="Screen Shot 2015-09-25 at 12.30.32 AM.png"/>
            <p:cNvPicPr/>
            <p:nvPr/>
          </p:nvPicPr>
          <p:blipFill>
            <a:blip r:embed="rId4">
              <a:extLst/>
            </a:blip>
            <a:srcRect l="0" t="856" r="0" b="856"/>
            <a:stretch>
              <a:fillRect/>
            </a:stretch>
          </p:blipFill>
          <p:spPr>
            <a:xfrm>
              <a:off x="0" y="0"/>
              <a:ext cx="9610975" cy="3387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1" y="-190500"/>
              <a:ext cx="9991976" cy="37941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9"/>
          <p:cNvGrpSpPr/>
          <p:nvPr/>
        </p:nvGrpSpPr>
        <p:grpSpPr>
          <a:xfrm>
            <a:off x="5896615" y="3110442"/>
            <a:ext cx="6978017" cy="4606887"/>
            <a:chOff x="-190499" y="-278084"/>
            <a:chExt cx="6978015" cy="4606886"/>
          </a:xfrm>
        </p:grpSpPr>
        <p:pic>
          <p:nvPicPr>
            <p:cNvPr id="88" name="badColon.jpg"/>
            <p:cNvPicPr/>
            <p:nvPr/>
          </p:nvPicPr>
          <p:blipFill>
            <a:blip r:embed="rId2">
              <a:extLst/>
            </a:blip>
            <a:srcRect l="2072" t="0" r="2072" b="0"/>
            <a:stretch>
              <a:fillRect/>
            </a:stretch>
          </p:blipFill>
          <p:spPr>
            <a:xfrm>
              <a:off x="0" y="0"/>
              <a:ext cx="6597016" cy="40253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78085"/>
              <a:ext cx="6978016" cy="4606887"/>
            </a:xfrm>
            <a:prstGeom prst="rect">
              <a:avLst/>
            </a:prstGeom>
            <a:effectLst/>
          </p:spPr>
        </p:pic>
      </p:grpSp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bad pointer?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Cristobal Colon statue in Barcelona (on the opening slide)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He should be pointing to the Americas, but instead…</a:t>
            </a:r>
          </a:p>
        </p:txBody>
      </p:sp>
      <p:sp>
        <p:nvSpPr>
          <p:cNvPr id="92" name="Shape 9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really: What is a Bad Pointer?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pointing to an area that you are not in control of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Best case scenario, it’s an area protected by the OS and you will get a segmentation fault when attempting to dereference the pointer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Worst case scenario, you just played around with a block of memory that was holding something important needed elsewhere in your code (yikes!)</a:t>
            </a:r>
          </a:p>
        </p:txBody>
      </p:sp>
      <p:sp>
        <p:nvSpPr>
          <p:cNvPr id="96" name="Shape 9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100"/>
          <p:cNvGrpSpPr/>
          <p:nvPr/>
        </p:nvGrpSpPr>
        <p:grpSpPr>
          <a:xfrm>
            <a:off x="327283" y="6067501"/>
            <a:ext cx="7104944" cy="3525297"/>
            <a:chOff x="-190500" y="-251678"/>
            <a:chExt cx="7104943" cy="3525296"/>
          </a:xfrm>
        </p:grpSpPr>
        <p:pic>
          <p:nvPicPr>
            <p:cNvPr id="99" name="Screen Shot 2015-09-27 at 11.50.43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23944" cy="29965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251679"/>
              <a:ext cx="7104945" cy="3525298"/>
            </a:xfrm>
            <a:prstGeom prst="rect">
              <a:avLst/>
            </a:prstGeom>
            <a:effectLst/>
          </p:spPr>
        </p:pic>
      </p:grpSp>
      <p:grpSp>
        <p:nvGrpSpPr>
          <p:cNvPr id="103" name="Group 103"/>
          <p:cNvGrpSpPr/>
          <p:nvPr/>
        </p:nvGrpSpPr>
        <p:grpSpPr>
          <a:xfrm>
            <a:off x="239022" y="396933"/>
            <a:ext cx="5600701" cy="3129225"/>
            <a:chOff x="-190500" y="-190499"/>
            <a:chExt cx="5600700" cy="3129224"/>
          </a:xfrm>
        </p:grpSpPr>
        <p:pic>
          <p:nvPicPr>
            <p:cNvPr id="102" name="Screen Shot 2015-09-27 at 11.49.35 AM.png"/>
            <p:cNvPicPr/>
            <p:nvPr/>
          </p:nvPicPr>
          <p:blipFill>
            <a:blip r:embed="rId4">
              <a:extLst/>
            </a:blip>
            <a:srcRect l="0" t="1095" r="0" b="1095"/>
            <a:stretch>
              <a:fillRect/>
            </a:stretch>
          </p:blipFill>
          <p:spPr>
            <a:xfrm>
              <a:off x="0" y="0"/>
              <a:ext cx="5219700" cy="2722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5600700" cy="3129225"/>
            </a:xfrm>
            <a:prstGeom prst="rect">
              <a:avLst/>
            </a:prstGeom>
            <a:effectLst/>
          </p:spPr>
        </p:pic>
      </p:grpSp>
      <p:pic>
        <p:nvPicPr>
          <p:cNvPr id="104" name="Screen Shot 2015-09-24 at 12.31.02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089" y="3700794"/>
            <a:ext cx="5095494" cy="796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7" name="Group 107"/>
          <p:cNvGrpSpPr/>
          <p:nvPr/>
        </p:nvGrpSpPr>
        <p:grpSpPr>
          <a:xfrm>
            <a:off x="5213852" y="253114"/>
            <a:ext cx="7881442" cy="7692232"/>
            <a:chOff x="-190499" y="-190500"/>
            <a:chExt cx="7881441" cy="7692230"/>
          </a:xfrm>
        </p:grpSpPr>
        <p:pic>
          <p:nvPicPr>
            <p:cNvPr id="106" name="Screen Shot 2015-09-27 at 11.49.50 AM.png"/>
            <p:cNvPicPr/>
            <p:nvPr/>
          </p:nvPicPr>
          <p:blipFill>
            <a:blip r:embed="rId7">
              <a:extLst/>
            </a:blip>
            <a:srcRect l="0" t="1237" r="0" b="1237"/>
            <a:stretch>
              <a:fillRect/>
            </a:stretch>
          </p:blipFill>
          <p:spPr>
            <a:xfrm>
              <a:off x="0" y="0"/>
              <a:ext cx="7500442" cy="7285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5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90500" y="-190500"/>
              <a:ext cx="7881442" cy="7692231"/>
            </a:xfrm>
            <a:prstGeom prst="rect">
              <a:avLst/>
            </a:prstGeom>
            <a:effectLst/>
          </p:spPr>
        </p:pic>
      </p:grpSp>
      <p:sp>
        <p:nvSpPr>
          <p:cNvPr id="108" name="Shape 108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 of pointer arithmetic!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787400" y="2212463"/>
            <a:ext cx="11430000" cy="6827274"/>
          </a:xfrm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Note that basic operations may not behave as you expect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 = ptr2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Copies the data in the pointer, which is an address!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Does not copy the data pointed by the pointers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ptr++ or ++ptr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Increments the pointer by </a:t>
            </a:r>
            <a:r>
              <a:rPr i="1"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sizeof(*ptr)</a:t>
            </a: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 NOT just 1 (unless it is a char*)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e.g.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&amp;i; ++ptr;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46759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Now ptr is pointing sizeof(int) bytes AFTER i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*(ptr++) and (*ptr)++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*(ptr++) will dereference the pointer ptr, then increment it by sizeof(*ptr)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(*ptr)++ will increment the data pointer by the pointer</a:t>
            </a:r>
          </a:p>
        </p:txBody>
      </p:sp>
      <p:sp>
        <p:nvSpPr>
          <p:cNvPr id="112" name="Shape 11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new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keywords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you can always get the address of something, you typically want the address of something that is NOT in the stack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In order to put things in the Heap,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to remove them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delete</a:t>
            </a:r>
            <a:endParaRPr i="1"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creates a new block that can hold an integer in the Heap, and returns the address to pi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they are not interchangeable (especially when allocating objects,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calls constructors but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doesn’t)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pi;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marks the Heap block pointed by pi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is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but not interchangeable (this will call object destructors)</a:t>
            </a:r>
          </a:p>
        </p:txBody>
      </p:sp>
      <p:sp>
        <p:nvSpPr>
          <p:cNvPr id="116" name="Shape 11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EXTREMELY IMPORTANT!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new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malloc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THE SAME THING TWICE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A STACK VARIABLE</a:t>
            </a:r>
          </a:p>
        </p:txBody>
      </p:sp>
      <p:sp>
        <p:nvSpPr>
          <p:cNvPr id="120" name="Shape 120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4"/>
          <p:cNvGrpSpPr/>
          <p:nvPr/>
        </p:nvGrpSpPr>
        <p:grpSpPr>
          <a:xfrm>
            <a:off x="75418" y="497508"/>
            <a:ext cx="6445352" cy="6791950"/>
            <a:chOff x="-190500" y="-195557"/>
            <a:chExt cx="6445350" cy="6791949"/>
          </a:xfrm>
        </p:grpSpPr>
        <p:pic>
          <p:nvPicPr>
            <p:cNvPr id="123" name="Screen Shot 2015-09-24 at 12.33.34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064351" cy="6316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5558"/>
              <a:ext cx="6445352" cy="6791950"/>
            </a:xfrm>
            <a:prstGeom prst="rect">
              <a:avLst/>
            </a:prstGeom>
            <a:effectLst/>
          </p:spPr>
        </p:pic>
      </p:grpSp>
      <p:sp>
        <p:nvSpPr>
          <p:cNvPr id="125" name="Shape 125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28" name="Group 128"/>
          <p:cNvGrpSpPr/>
          <p:nvPr/>
        </p:nvGrpSpPr>
        <p:grpSpPr>
          <a:xfrm>
            <a:off x="4492486" y="5072815"/>
            <a:ext cx="8048602" cy="3853203"/>
            <a:chOff x="-190500" y="-190499"/>
            <a:chExt cx="8048600" cy="3853201"/>
          </a:xfrm>
        </p:grpSpPr>
        <p:pic>
          <p:nvPicPr>
            <p:cNvPr id="127" name="Screen Shot 2015-09-24 at 12.33.48 PM.png"/>
            <p:cNvPicPr/>
            <p:nvPr/>
          </p:nvPicPr>
          <p:blipFill>
            <a:blip r:embed="rId4">
              <a:extLst/>
            </a:blip>
            <a:srcRect l="0" t="276" r="0" b="276"/>
            <a:stretch>
              <a:fillRect/>
            </a:stretch>
          </p:blipFill>
          <p:spPr>
            <a:xfrm>
              <a:off x="0" y="0"/>
              <a:ext cx="7667601" cy="344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8048601" cy="38532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Slides and Examples…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They can all be found at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 u="sng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hlinkClick r:id="rId3" invalidUrl="" action="" tgtFrame="" tooltip="" history="1" highlightClick="0" endSnd="0"/>
              </a:rPr>
              <a:t>https://github.com/bewchabbacc/pointers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all examples include “helpers.h” which contains a function printing the address and content of a variable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 header also contains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#include &lt;iostream&gt;</a:t>
            </a:r>
            <a:b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using namespace std;</a:t>
            </a:r>
            <a:endParaRPr sz="2556">
              <a:solidFill>
                <a:srgbClr val="1497FC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the “using” line has been placed in the header to make the examples shorter to read. It is usually a bad idea to include it in the global scope, and should be kept at the file level…</a:t>
            </a:r>
          </a:p>
        </p:txBody>
      </p:sp>
      <p:sp>
        <p:nvSpPr>
          <p:cNvPr id="39" name="Shape 3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BEWARE!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If you do not free a pointer and lose track of where it is, you just caused a </a:t>
            </a:r>
            <a:r>
              <a:rPr i="1"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memory leak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means you now have a reserved block of memory in the heap you have lost track of, taking up space for no reason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e.g.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i = 42;// makes a local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 // allocates a heap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pi = &amp;i; // overwrites the heap pointer with the address of the local i</a:t>
            </a:r>
          </a:p>
        </p:txBody>
      </p:sp>
      <p:sp>
        <p:nvSpPr>
          <p:cNvPr id="132" name="Shape 13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Basic arrays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Arrays are a contiguous block of memory holding data of a certain type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The “name” of the array is in fact a pointer to the first byte of that block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When you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arr[i]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 it is the same as doing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*(arr + (i * sizeof(*arr)))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or</a:t>
            </a: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 (arr+(i*sizeof(arr[0])))[0]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This means that it is technically legal to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arr[-1] 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but </a:t>
            </a:r>
            <a:r>
              <a:rPr sz="2736">
                <a:solidFill>
                  <a:srgbClr val="C82506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DO NOT DO IT!</a:t>
            </a:r>
          </a:p>
        </p:txBody>
      </p:sp>
      <p:sp>
        <p:nvSpPr>
          <p:cNvPr id="136" name="Shape 13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delete[ ]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new[ ]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 order to allocate a “raw” array of type T, you can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arr[n]; // this puts the array in the stack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arr[] = {data1, data2, data3, …};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*arr2 = new T[n]; // this puts the array in the heap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Only put arrays in the heap if they may be needed outside the scope of your function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Better yet, use containers (see later on)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delete an array from the Heap, use delete [ ]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[] arr2;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delete [ ] stack arrays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forget the [ ] when deleting arrays!</a:t>
            </a:r>
          </a:p>
        </p:txBody>
      </p:sp>
      <p:sp>
        <p:nvSpPr>
          <p:cNvPr id="140" name="Shape 140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4"/>
          <p:cNvGrpSpPr/>
          <p:nvPr/>
        </p:nvGrpSpPr>
        <p:grpSpPr>
          <a:xfrm>
            <a:off x="4647123" y="2806817"/>
            <a:ext cx="8316138" cy="4426537"/>
            <a:chOff x="-190500" y="-190499"/>
            <a:chExt cx="8316137" cy="4426536"/>
          </a:xfrm>
        </p:grpSpPr>
        <p:pic>
          <p:nvPicPr>
            <p:cNvPr id="143" name="Screen Shot 2015-09-24 at 10.55.23 PM.png"/>
            <p:cNvPicPr/>
            <p:nvPr/>
          </p:nvPicPr>
          <p:blipFill>
            <a:blip r:embed="rId2">
              <a:extLst/>
            </a:blip>
            <a:srcRect l="0" t="1026" r="0" b="1026"/>
            <a:stretch>
              <a:fillRect/>
            </a:stretch>
          </p:blipFill>
          <p:spPr>
            <a:xfrm>
              <a:off x="0" y="0"/>
              <a:ext cx="7935137" cy="40201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8316139" cy="4426537"/>
            </a:xfrm>
            <a:prstGeom prst="rect">
              <a:avLst/>
            </a:prstGeom>
            <a:effectLst/>
          </p:spPr>
        </p:pic>
      </p:grp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48" name="Group 148"/>
          <p:cNvGrpSpPr/>
          <p:nvPr/>
        </p:nvGrpSpPr>
        <p:grpSpPr>
          <a:xfrm>
            <a:off x="-7692" y="1066800"/>
            <a:ext cx="4634745" cy="7620001"/>
            <a:chOff x="-190499" y="-190500"/>
            <a:chExt cx="4634744" cy="7620000"/>
          </a:xfrm>
        </p:grpSpPr>
        <p:pic>
          <p:nvPicPr>
            <p:cNvPr id="147" name="Screen Shot 2015-09-24 at 10.55.03 PM.png"/>
            <p:cNvPicPr/>
            <p:nvPr/>
          </p:nvPicPr>
          <p:blipFill>
            <a:blip r:embed="rId4">
              <a:extLst/>
            </a:blip>
            <a:srcRect l="439" t="0" r="439" b="0"/>
            <a:stretch>
              <a:fillRect/>
            </a:stretch>
          </p:blipFill>
          <p:spPr>
            <a:xfrm>
              <a:off x="0" y="0"/>
              <a:ext cx="4253745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4634745" cy="762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128">
                <a:solidFill>
                  <a:srgbClr val="FFFFFF"/>
                </a:solidFill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rPr>
              <a:t>Allocating Objects: constructors and destructors</a:t>
            </a:r>
          </a:p>
        </p:txBody>
      </p:sp>
      <p:sp>
        <p:nvSpPr>
          <p:cNvPr id="151" name="Shape 1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you create an object from a class, its constructor gets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it is destroyed, the destructor is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your object is in the Stack, constructor is called when you create it, the destructor is called when you “fall out of scope”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 want your object to be in the Heap, constructor/destructor will be called when you do new/delete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of a Stack object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obj.method()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through a pointer to an object you could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(*obj).method() // UGLY!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obj-&gt;method() // NICER!</a:t>
            </a:r>
          </a:p>
        </p:txBody>
      </p:sp>
      <p:sp>
        <p:nvSpPr>
          <p:cNvPr id="152" name="Shape 15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6"/>
          <p:cNvGrpSpPr/>
          <p:nvPr/>
        </p:nvGrpSpPr>
        <p:grpSpPr>
          <a:xfrm>
            <a:off x="103197" y="348998"/>
            <a:ext cx="9329906" cy="8813049"/>
            <a:chOff x="-190500" y="-245546"/>
            <a:chExt cx="9329904" cy="8813048"/>
          </a:xfrm>
        </p:grpSpPr>
        <p:pic>
          <p:nvPicPr>
            <p:cNvPr id="155" name="Screen Shot 2015-09-27 at 11.55.18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948905" cy="829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45547"/>
              <a:ext cx="9329905" cy="8813049"/>
            </a:xfrm>
            <a:prstGeom prst="rect">
              <a:avLst/>
            </a:prstGeom>
            <a:effectLst/>
          </p:spPr>
        </p:pic>
      </p:grpSp>
      <p:grpSp>
        <p:nvGrpSpPr>
          <p:cNvPr id="159" name="Group 159"/>
          <p:cNvGrpSpPr/>
          <p:nvPr/>
        </p:nvGrpSpPr>
        <p:grpSpPr>
          <a:xfrm>
            <a:off x="7401814" y="284945"/>
            <a:ext cx="5526791" cy="3887704"/>
            <a:chOff x="-209928" y="-190500"/>
            <a:chExt cx="5526790" cy="3887702"/>
          </a:xfrm>
        </p:grpSpPr>
        <p:pic>
          <p:nvPicPr>
            <p:cNvPr id="158" name="Screen Shot 2015-09-27 at 11.59.47 A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06933" cy="3481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09929" y="-190500"/>
              <a:ext cx="5526791" cy="3887703"/>
            </a:xfrm>
            <a:prstGeom prst="rect">
              <a:avLst/>
            </a:prstGeom>
            <a:effectLst/>
          </p:spPr>
        </p:pic>
      </p:grpSp>
      <p:grpSp>
        <p:nvGrpSpPr>
          <p:cNvPr id="162" name="Group 162"/>
          <p:cNvGrpSpPr/>
          <p:nvPr/>
        </p:nvGrpSpPr>
        <p:grpSpPr>
          <a:xfrm>
            <a:off x="7557235" y="4584001"/>
            <a:ext cx="5526790" cy="3566768"/>
            <a:chOff x="-190500" y="-226946"/>
            <a:chExt cx="5526789" cy="3566767"/>
          </a:xfrm>
        </p:grpSpPr>
        <p:pic>
          <p:nvPicPr>
            <p:cNvPr id="161" name="Screen Shot 2015-09-27 at 11.59.29 AM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45790" cy="3087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90500" y="-226947"/>
              <a:ext cx="5526790" cy="3566768"/>
            </a:xfrm>
            <a:prstGeom prst="rect">
              <a:avLst/>
            </a:prstGeom>
            <a:effectLst/>
          </p:spPr>
        </p:pic>
      </p:grpSp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Inheritance and Object Allocation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If you are using inheritance be aware of constructor and destructor call order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topmost constructor in the class hierarchy is called first, working its way down to the object you constructed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Destructors are called in reverse order (from lowest in the hierarchy, working up through the ancestors)</a:t>
            </a:r>
          </a:p>
        </p:txBody>
      </p:sp>
      <p:sp>
        <p:nvSpPr>
          <p:cNvPr id="167" name="Shape 16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1"/>
          <p:cNvGrpSpPr/>
          <p:nvPr/>
        </p:nvGrpSpPr>
        <p:grpSpPr>
          <a:xfrm>
            <a:off x="-20424" y="1496074"/>
            <a:ext cx="6821030" cy="6761452"/>
            <a:chOff x="-190499" y="-194011"/>
            <a:chExt cx="6821028" cy="6761450"/>
          </a:xfrm>
        </p:grpSpPr>
        <p:pic>
          <p:nvPicPr>
            <p:cNvPr id="170" name="Screen Shot 2015-09-24 at 11.46.2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440029" cy="63480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4012"/>
              <a:ext cx="6821030" cy="6761452"/>
            </a:xfrm>
            <a:prstGeom prst="rect">
              <a:avLst/>
            </a:prstGeom>
            <a:effectLst/>
          </p:spPr>
        </p:pic>
      </p:grpSp>
      <p:sp>
        <p:nvSpPr>
          <p:cNvPr id="172" name="Shape 172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75" name="Group 175"/>
          <p:cNvGrpSpPr/>
          <p:nvPr/>
        </p:nvGrpSpPr>
        <p:grpSpPr>
          <a:xfrm>
            <a:off x="6256846" y="1447477"/>
            <a:ext cx="6536308" cy="6858646"/>
            <a:chOff x="-190499" y="-190499"/>
            <a:chExt cx="6536306" cy="6858644"/>
          </a:xfrm>
        </p:grpSpPr>
        <p:pic>
          <p:nvPicPr>
            <p:cNvPr id="174" name="Screen Shot 2015-09-24 at 11.47.53 PM.png"/>
            <p:cNvPicPr/>
            <p:nvPr/>
          </p:nvPicPr>
          <p:blipFill>
            <a:blip r:embed="rId4">
              <a:extLst/>
            </a:blip>
            <a:srcRect l="508" t="0" r="508" b="0"/>
            <a:stretch>
              <a:fillRect/>
            </a:stretch>
          </p:blipFill>
          <p:spPr>
            <a:xfrm>
              <a:off x="0" y="0"/>
              <a:ext cx="6155307" cy="6452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6536307" cy="68586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9"/>
          <p:cNvGrpSpPr/>
          <p:nvPr/>
        </p:nvGrpSpPr>
        <p:grpSpPr>
          <a:xfrm>
            <a:off x="-51509" y="-66739"/>
            <a:ext cx="8244634" cy="5710779"/>
            <a:chOff x="-190500" y="-216746"/>
            <a:chExt cx="8244633" cy="5710778"/>
          </a:xfrm>
        </p:grpSpPr>
        <p:pic>
          <p:nvPicPr>
            <p:cNvPr id="178" name="Screen Shot 2015-09-24 at 11.48.0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863634" cy="52518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16747"/>
              <a:ext cx="8244634" cy="5710779"/>
            </a:xfrm>
            <a:prstGeom prst="rect">
              <a:avLst/>
            </a:prstGeom>
            <a:effectLst/>
          </p:spPr>
        </p:pic>
      </p:grpSp>
      <p:sp>
        <p:nvSpPr>
          <p:cNvPr id="180" name="Shape 180"/>
          <p:cNvSpPr/>
          <p:nvPr>
            <p:ph type="sldNum" sz="quarter" idx="4294967295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grpSp>
        <p:nvGrpSpPr>
          <p:cNvPr id="183" name="Group 183"/>
          <p:cNvGrpSpPr/>
          <p:nvPr/>
        </p:nvGrpSpPr>
        <p:grpSpPr>
          <a:xfrm>
            <a:off x="7177593" y="4133378"/>
            <a:ext cx="5443535" cy="5347645"/>
            <a:chOff x="-192065" y="-190500"/>
            <a:chExt cx="5443534" cy="5347643"/>
          </a:xfrm>
        </p:grpSpPr>
        <p:pic>
          <p:nvPicPr>
            <p:cNvPr id="182" name="Screen Shot 2015-09-24 at 11.45.40 P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59404" cy="49412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2066" y="-190501"/>
              <a:ext cx="5443535" cy="53476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Naked pointers vs containers</a:t>
            </a:r>
          </a:p>
        </p:txBody>
      </p:sp>
      <p:sp>
        <p:nvSpPr>
          <p:cNvPr id="186" name="Shape 1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Until now we have talked about “naked pointers” aka “old school pointers”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chose to use naked pointers and allocate space yourself, remember that it is YOUR job to clean it up (collect your own garbage!)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are trying to store data in memory, avoid using raw pointers / arrays. Use containers instead!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They handle memory themselves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grow/shrink as needed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get deleted for you (unless you allocated a pointer to a container, in which case you still need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So PLEASE use things like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vector, deque, list, stack, queue, priority_queue, set, multiset, map, 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or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multimap</a:t>
            </a:r>
          </a:p>
        </p:txBody>
      </p:sp>
      <p:sp>
        <p:nvSpPr>
          <p:cNvPr id="187" name="Shape 187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Memory - A refresher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Each process has access to its own “virtual memory”, starting at address 0, mapped to physical memory by the OS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Virtual Memory is typically organized as (this may vary slightly depending on architecture/OS):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 (Off-limits)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Text (aka your compiled code)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Data (Initialized global and static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BSS (Block Started by Symbol - Uninitialized static/global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Heap (or Free memory, growing up)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Large empty space (Dynamic libraries are loaded in here)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Stack (growing down)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</a:t>
            </a:r>
          </a:p>
        </p:txBody>
      </p:sp>
      <p:sp>
        <p:nvSpPr>
          <p:cNvPr id="43" name="Shape 43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Pointers Danger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xfrm>
            <a:off x="787400" y="2137846"/>
            <a:ext cx="11430000" cy="6976508"/>
          </a:xfrm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a stack variable / object / array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something that is not a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assume pointers are initialized for you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own a pointer,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it when done with it! This includes pointers you did not allocate but were created for you by other functions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Watch out for pointer arithmetic errors!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pass a pointer to a function, by default you are sending a copy of that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have the choice between passing data by reference or passing a pointer to your data, send by reference!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make a copy of a pointer, don’t delete it twice!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gets rid of the pointee, not the pointer!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need data in the Heap, consider using a container or make a class that will take care of the data with a proper constructor and destructor</a:t>
            </a:r>
          </a:p>
        </p:txBody>
      </p:sp>
      <p:sp>
        <p:nvSpPr>
          <p:cNvPr id="191" name="Shape 19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5"/>
          <p:cNvGrpSpPr/>
          <p:nvPr/>
        </p:nvGrpSpPr>
        <p:grpSpPr>
          <a:xfrm>
            <a:off x="6458560" y="2768600"/>
            <a:ext cx="6513879" cy="5715000"/>
            <a:chOff x="-190500" y="-190500"/>
            <a:chExt cx="6513878" cy="5714999"/>
          </a:xfrm>
        </p:grpSpPr>
        <p:pic>
          <p:nvPicPr>
            <p:cNvPr id="194" name="Screen Shot 2015-09-25 at 6.08.24 PM.png"/>
            <p:cNvPicPr/>
            <p:nvPr/>
          </p:nvPicPr>
          <p:blipFill>
            <a:blip r:embed="rId2">
              <a:extLst/>
            </a:blip>
            <a:srcRect l="0" t="1548" r="0" b="1548"/>
            <a:stretch>
              <a:fillRect/>
            </a:stretch>
          </p:blipFill>
          <p:spPr>
            <a:xfrm>
              <a:off x="0" y="0"/>
              <a:ext cx="6132878" cy="530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6513879" cy="5715000"/>
            </a:xfrm>
            <a:prstGeom prst="rect">
              <a:avLst/>
            </a:prstGeom>
            <a:effectLst/>
          </p:spPr>
        </p:pic>
      </p:grpSp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Quiz! Find the bugs!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arr is a copy of the pointer ptr, so changes to arr don’t affect ptr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Adding one to a pointer will place your pointer 1B into the first number, rather than going to the next number in the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There’s a memory leak caused by the allocation of ptr followed by the overwriting of the pointer with the data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 delete is wrong!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It has nothing to do with delete []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Since you overwrote ptr with data, now ptr refers to a stack array so DON’T DELETE IT!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We need a return statement in main!</a:t>
            </a:r>
          </a:p>
        </p:txBody>
      </p:sp>
      <p:sp>
        <p:nvSpPr>
          <p:cNvPr id="198" name="Shape 198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peek into the “future”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To avoid many of the problems you can get from using raw pointers, C++11 introduced “smart pointers”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unique_ptr&lt;type&gt;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Prevents the pointer from being copied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shared_ptr&lt;type&gt;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Only gets deleted with ALL copies of the pointer are no longer needed/used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1497FC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weak_ptr&lt;type&gt;</a:t>
            </a:r>
            <a:endParaRPr sz="1980">
              <a:solidFill>
                <a:srgbClr val="1497FC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Created as a copy of a shared_ptr that won’t affect the other shared_ptr, but will get erased when the shared_ptr it came from gets deleted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Note that C++03 has </a:t>
            </a:r>
            <a:r>
              <a:rPr i="1"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auto_ptr</a:t>
            </a:r>
            <a:endParaRPr i="1"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This was removed in C++11 and in order to future-proof your code, you should avoid using it!</a:t>
            </a:r>
          </a:p>
        </p:txBody>
      </p:sp>
      <p:sp>
        <p:nvSpPr>
          <p:cNvPr id="202" name="Shape 20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205" name="Shape 205"/>
          <p:cNvSpPr/>
          <p:nvPr/>
        </p:nvSpPr>
        <p:spPr>
          <a:xfrm>
            <a:off x="1270000" y="4094101"/>
            <a:ext cx="10464801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heap, or free store, is an area of memory that is shared throughout a process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Data (variables / objects) stored in it can be read as long as the address of it is known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Grows and shrinks by allocating / deallocating data (more on that later)</a:t>
            </a:r>
          </a:p>
        </p:txBody>
      </p:sp>
      <p:sp>
        <p:nvSpPr>
          <p:cNvPr id="47" name="Shape 4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Stack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is an area of memory that contains your stack frames (or Execution Block, or Activation Record)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Each function call creates a new stack frame containing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parameters sent to the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local variables of that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Control data such as a reference to the previous stack frame and the return address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It grows with each function call, and shrinks on each return</a:t>
            </a:r>
          </a:p>
        </p:txBody>
      </p:sp>
      <p:sp>
        <p:nvSpPr>
          <p:cNvPr id="51" name="Shape 51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pointer?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Simply put: It is the address of something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Pointers are typically the size of registers in your processor (4B in 32bit processors, 8B in 64bit)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You can have pointers to: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Primitive type variables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Objects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Other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etc…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Functions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Essentially, anything</a:t>
            </a:r>
          </a:p>
        </p:txBody>
      </p:sp>
      <p:sp>
        <p:nvSpPr>
          <p:cNvPr id="55" name="Shape 5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Syntax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362822" y="2072414"/>
            <a:ext cx="7327132" cy="7107372"/>
          </a:xfrm>
          <a:prstGeom prst="rect">
            <a:avLst/>
          </a:prstGeom>
        </p:spPr>
        <p:txBody>
          <a:bodyPr/>
          <a:lstStyle/>
          <a:p>
            <a:pPr lvl="0" marL="288925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To declare a pointer:</a:t>
            </a:r>
            <a:endParaRPr sz="2340">
              <a:solidFill>
                <a:srgbClr val="FFFFFF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</a:endParaRPr>
          </a:p>
          <a:p>
            <a:pPr lvl="1" marL="577850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*var; // or type* var;</a:t>
            </a:r>
            <a:endParaRPr sz="2340">
              <a:solidFill>
                <a:srgbClr val="1497FC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88925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Ideally, initialize pointers with NULL if unsure about what to store in it</a:t>
            </a:r>
            <a:endParaRPr sz="2340">
              <a:solidFill>
                <a:srgbClr val="FFFFFF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</a:endParaRPr>
          </a:p>
          <a:p>
            <a:pPr lvl="1" marL="577850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 = NULL;</a:t>
            </a:r>
            <a:endParaRPr sz="2340">
              <a:solidFill>
                <a:srgbClr val="1497FC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88925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You can retrieve the address of any variable with the </a:t>
            </a: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&amp;</a:t>
            </a: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 symbol</a:t>
            </a:r>
            <a:endParaRPr sz="2340">
              <a:solidFill>
                <a:srgbClr val="FFFFFF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</a:endParaRPr>
          </a:p>
          <a:p>
            <a:pPr lvl="1" marL="577850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a = 42;</a:t>
            </a:r>
            <a:b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&amp;a; // pi now holds the address of pi</a:t>
            </a:r>
            <a:endParaRPr sz="2340">
              <a:solidFill>
                <a:srgbClr val="1497FC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88925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You can access the block pointed var by </a:t>
            </a:r>
            <a:r>
              <a:rPr i="1"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dereferencing </a:t>
            </a:r>
            <a:r>
              <a:rPr sz="2340">
                <a:solidFill>
                  <a:srgbClr val="FFFFFF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</a:rPr>
              <a:t>it</a:t>
            </a:r>
            <a:endParaRPr sz="2340">
              <a:solidFill>
                <a:srgbClr val="FFFFFF"/>
              </a:solidFill>
              <a:effectLst>
                <a:outerShdw sx="100000" sy="100000" kx="0" ky="0" algn="b" rotWithShape="0" blurRad="33020" dist="24765" dir="5400000">
                  <a:srgbClr val="000000"/>
                </a:outerShdw>
              </a:effectLst>
            </a:endParaRPr>
          </a:p>
          <a:p>
            <a:pPr lvl="1" marL="577850" indent="-288925" defTabSz="379729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1497FC"/>
                </a:solidFill>
                <a:effectLst>
                  <a:outerShdw sx="100000" sy="100000" kx="0" ky="0" algn="b" rotWithShape="0" blurRad="33020" dist="24765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 = 5;</a:t>
            </a:r>
          </a:p>
        </p:txBody>
      </p:sp>
      <p:sp>
        <p:nvSpPr>
          <p:cNvPr id="59" name="Shape 59"/>
          <p:cNvSpPr/>
          <p:nvPr/>
        </p:nvSpPr>
        <p:spPr>
          <a:xfrm>
            <a:off x="8611189" y="3252601"/>
            <a:ext cx="2208623" cy="94202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== 42</a:t>
            </a:r>
          </a:p>
        </p:txBody>
      </p:sp>
      <p:sp>
        <p:nvSpPr>
          <p:cNvPr id="60" name="Shape 60"/>
          <p:cNvSpPr/>
          <p:nvPr/>
        </p:nvSpPr>
        <p:spPr>
          <a:xfrm>
            <a:off x="7878108" y="5558979"/>
            <a:ext cx="3674784" cy="94202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pi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</p:txBody>
      </p:sp>
      <p:sp>
        <p:nvSpPr>
          <p:cNvPr id="61" name="Shape 61"/>
          <p:cNvSpPr/>
          <p:nvPr/>
        </p:nvSpPr>
        <p:spPr>
          <a:xfrm flipV="1">
            <a:off x="9715500" y="4149402"/>
            <a:ext cx="1" cy="134508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Common Issues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 NOT assume pointers get initialized automatically with a 0, so you should ALWAYS give it a value (e.g. NULL (or nullptr in C++11))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Understand the difference between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*a, b, c;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 AND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 a, b, c;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 essence, NEVER do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 a, b, c;</a:t>
            </a:r>
          </a:p>
        </p:txBody>
      </p:sp>
      <p:sp>
        <p:nvSpPr>
          <p:cNvPr id="65" name="Shape 6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(other than multiplications)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787400" y="2246223"/>
            <a:ext cx="11430000" cy="6884283"/>
          </a:xfrm>
          <a:prstGeom prst="rect">
            <a:avLst/>
          </a:prstGeom>
        </p:spPr>
        <p:txBody>
          <a:bodyPr/>
          <a:lstStyle/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*symbol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Declaration of a pointer (also used in function parameter declarations)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NULL;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 *pi) { … }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when declaring (but not implementing) methods (or during type casting)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f(char*);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Used to dereference a pointer (or reading what the pointer points to)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Note that the size read will depend on the type of the pointer!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*pi = 5; // copies 5 into the integer block pointed by pi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335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(*name) (params…)</a:t>
            </a:r>
            <a:endParaRPr sz="1727">
              <a:solidFill>
                <a:srgbClr val="1497FC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FFFFFF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</a:rPr>
              <a:t>Function pointers, try to avoid them unless absolutely necessary</a:t>
            </a:r>
            <a:endParaRPr sz="1727">
              <a:solidFill>
                <a:srgbClr val="FFFFFF"/>
              </a:solidFill>
              <a:effectLst>
                <a:outerShdw sx="100000" sy="100000" kx="0" ky="0" algn="b" rotWithShape="0" blurRad="24384" dist="18288" dir="5400000">
                  <a:srgbClr val="000000"/>
                </a:outerShdw>
              </a:effectLst>
            </a:endParaRPr>
          </a:p>
          <a:p>
            <a:pPr lvl="1" marL="426719" indent="-213359" defTabSz="280415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27">
                <a:solidFill>
                  <a:srgbClr val="1497FC"/>
                </a:solidFill>
                <a:effectLst>
                  <a:outerShdw sx="100000" sy="100000" kx="0" ky="0" algn="b" rotWithShape="0" blurRad="24384" dist="18288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(*operation)(int, int);</a:t>
            </a:r>
          </a:p>
        </p:txBody>
      </p:sp>
      <p:sp>
        <p:nvSpPr>
          <p:cNvPr id="69" name="Shape 6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